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2fc8b7353134074" /><Relationship Type="http://schemas.openxmlformats.org/officeDocument/2006/relationships/extended-properties" Target="/docProps/app.xml" Id="Re9c290f2f419479d" /><Relationship Type="http://schemas.openxmlformats.org/officeDocument/2006/relationships/officeDocument" Target="/ppt/presentation.xml" Id="R69001f5b0cb149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6c605329b842c9"/>
  </p:sldMasterIdLst>
  <p:notesMasterIdLst>
    <p:notesMasterId xmlns:r="http://schemas.openxmlformats.org/officeDocument/2006/relationships" r:id="Re1ee31967e674bae"/>
  </p:notesMasterIdLst>
  <p:sldIdLst>
    <p:sldId xmlns:r="http://schemas.openxmlformats.org/officeDocument/2006/relationships" id="256" r:id="Rf6a3437a20c2457c"/>
    <p:sldId xmlns:r="http://schemas.openxmlformats.org/officeDocument/2006/relationships" id="257" r:id="R89645de1c40145fd"/>
    <p:sldId xmlns:r="http://schemas.openxmlformats.org/officeDocument/2006/relationships" id="258" r:id="Rec2349d6689e41e8"/>
    <p:sldId xmlns:r="http://schemas.openxmlformats.org/officeDocument/2006/relationships" id="259" r:id="R32b3382856d54164"/>
    <p:sldId xmlns:r="http://schemas.openxmlformats.org/officeDocument/2006/relationships" id="260" r:id="R65f228feb9c04e95"/>
    <p:sldId xmlns:r="http://schemas.openxmlformats.org/officeDocument/2006/relationships" id="261" r:id="R279311c9068a4eb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2eca23e4d004923" /><Relationship Type="http://schemas.openxmlformats.org/officeDocument/2006/relationships/slideMaster" Target="/ppt/slideMasters/slideMaster1.xml" Id="R496c605329b842c9" /><Relationship Type="http://schemas.openxmlformats.org/officeDocument/2006/relationships/notesMaster" Target="/ppt/notesMasters/notesMaster1.xml" Id="Re1ee31967e674bae" /><Relationship Type="http://schemas.openxmlformats.org/officeDocument/2006/relationships/presProps" Target="/ppt/presProps.xml" Id="R3b745523720742c3" /><Relationship Type="http://schemas.openxmlformats.org/officeDocument/2006/relationships/tableStyles" Target="/ppt/tableStyles.xml" Id="R79ab8bf866d34ec9" /><Relationship Type="http://schemas.openxmlformats.org/officeDocument/2006/relationships/slide" Target="/ppt/slides/slide1.xml" Id="Rf6a3437a20c2457c" /><Relationship Type="http://schemas.openxmlformats.org/officeDocument/2006/relationships/slide" Target="/ppt/slides/slide2.xml" Id="R89645de1c40145fd" /><Relationship Type="http://schemas.openxmlformats.org/officeDocument/2006/relationships/slide" Target="/ppt/slides/slide3.xml" Id="Rec2349d6689e41e8" /><Relationship Type="http://schemas.openxmlformats.org/officeDocument/2006/relationships/slide" Target="/ppt/slides/slide4.xml" Id="R32b3382856d54164" /><Relationship Type="http://schemas.openxmlformats.org/officeDocument/2006/relationships/slide" Target="/ppt/slides/slide5.xml" Id="R65f228feb9c04e95" /><Relationship Type="http://schemas.openxmlformats.org/officeDocument/2006/relationships/slide" Target="/ppt/slides/slide6.xml" Id="R279311c9068a4eb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01848214561420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7ba718f0eb6498a" /><Relationship Type="http://schemas.openxmlformats.org/officeDocument/2006/relationships/notesMaster" Target="/ppt/notesMasters/notesMaster1.xml" Id="Rbe27504d063b460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c144eeaa28c40ee" /><Relationship Type="http://schemas.openxmlformats.org/officeDocument/2006/relationships/notesMaster" Target="/ppt/notesMasters/notesMaster1.xml" Id="R799cd8aa1a96497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e9309a771c0486e" /><Relationship Type="http://schemas.openxmlformats.org/officeDocument/2006/relationships/notesMaster" Target="/ppt/notesMasters/notesMaster1.xml" Id="Ra853ecfc760447a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b029c70e4514af0" /><Relationship Type="http://schemas.openxmlformats.org/officeDocument/2006/relationships/notesMaster" Target="/ppt/notesMasters/notesMaster1.xml" Id="Ra66cd8b12d994ca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0fb5004c2544d33" /><Relationship Type="http://schemas.openxmlformats.org/officeDocument/2006/relationships/notesMaster" Target="/ppt/notesMasters/notesMaster1.xml" Id="Rcd8f17618a684f0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4459115c2ea4a59" /><Relationship Type="http://schemas.openxmlformats.org/officeDocument/2006/relationships/notesMaster" Target="/ppt/notesMasters/notesMaster1.xml" Id="R464ab297d6fe4db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OpenAI-generated store installation concept, created 2026-08-14 for SQ-1282.</a:t>
            </a:r>
          </a:p>
          <a:p xmlns:a="http://schemas.openxmlformats.org/drawingml/2006/main">
            <a:r>
              <a:t>- Subway marks are shown symbolically for customer concept visualization; final deployment requires Subway-approved brand assets.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SQ-1282 approved screen sizes from the internal session record.</a:t>
            </a:r>
          </a:p>
          <a:p xmlns:a="http://schemas.openxmlformats.org/drawingml/2006/main">
            <a:r>
              <a:t>- OpenAI-generated square and banner food visuals, created 2026-08-14 for SQ-1282.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OpenAI-generated square food hero, created 2026-08-14 for SQ-1282.</a:t>
            </a:r>
          </a:p>
          <a:p xmlns:a="http://schemas.openxmlformats.org/drawingml/2006/main">
            <a:r>
              <a:t>- Content recommendations are VALUEFLUX presentation guidance, not official Subway brand standards.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OpenAI-generated ultrawide food visual, created 2026-08-14 for SQ-1282.</a:t>
            </a:r>
          </a:p>
          <a:p xmlns:a="http://schemas.openxmlformats.org/drawingml/2006/main">
            <a:r>
              <a:t>- Subway wordmark treatment is symbolic; use approved master artwork for production.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Playback sequence and timing are VALUEFLUX concept recommendations for a silent in-store LED loop.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SQ-1282 screen dimensions and selected X-Series COB product scope.</a:t>
            </a:r>
          </a:p>
          <a:p xmlns:a="http://schemas.openxmlformats.org/drawingml/2006/main">
            <a:r>
              <a:t>- Final public-facing creative requires Subway-approved artwork, product claims, offers, and brand governance.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58e7bada05414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587585a97d14661" /><Relationship Type="http://schemas.openxmlformats.org/officeDocument/2006/relationships/slideLayout" Target="/ppt/slideLayouts/slideLayout1.xml" Id="R219ecdfa9df54c8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9ecdfa9df54c8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755acbd074402" /><Relationship Type="http://schemas.openxmlformats.org/officeDocument/2006/relationships/image" Target="/ppt/media/image.png" Id="R2614415054ab4d28" /><Relationship Type="http://schemas.openxmlformats.org/officeDocument/2006/relationships/notesSlide" Target="/ppt/notesSlides/notesSlide1.xml" Id="R9da3aec69d4b49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b70e0b89d4c3c" /><Relationship Type="http://schemas.openxmlformats.org/officeDocument/2006/relationships/image" Target="/ppt/media/image2.png" Id="R697698dd147b4f65" /><Relationship Type="http://schemas.openxmlformats.org/officeDocument/2006/relationships/image" Target="/ppt/media/image3.png" Id="Rc5536d1d22d94f14" /><Relationship Type="http://schemas.openxmlformats.org/officeDocument/2006/relationships/notesSlide" Target="/ppt/notesSlides/notesSlide2.xml" Id="Rf003cdc1d04246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25f6a19b9400f" /><Relationship Type="http://schemas.openxmlformats.org/officeDocument/2006/relationships/image" Target="/ppt/media/image4.png" Id="Rfe6979abc5de4580" /><Relationship Type="http://schemas.openxmlformats.org/officeDocument/2006/relationships/notesSlide" Target="/ppt/notesSlides/notesSlide3.xml" Id="Rc6efbbe9f2c448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9b97380d54002" /><Relationship Type="http://schemas.openxmlformats.org/officeDocument/2006/relationships/image" Target="/ppt/media/image5.png" Id="R26912c1ce539414b" /><Relationship Type="http://schemas.openxmlformats.org/officeDocument/2006/relationships/notesSlide" Target="/ppt/notesSlides/notesSlide4.xml" Id="R5dc97c055fdb4b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afe7aeb69435f" /><Relationship Type="http://schemas.openxmlformats.org/officeDocument/2006/relationships/notesSlide" Target="/ppt/notesSlides/notesSlide5.xml" Id="R5e1ba768dd8044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6a42933b646d2" /><Relationship Type="http://schemas.openxmlformats.org/officeDocument/2006/relationships/notesSlide" Target="/ppt/notesSlides/notesSlide6.xml" Id="Rf7d9cae21ef64a1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03B2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614415054ab4d28"/>
          <a:srcRect xmlns:a="http://schemas.openxmlformats.org/drawingml/2006/main" l="16388" t="0" r="1638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000500" y="0"/>
            <a:ext cx="81915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D73D40C-925C-4F71-A07D-B00DB7645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44386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3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295BB84-89CF-4AB2-8E81-CE6E1B6BE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14350"/>
            <a:ext cx="1056132" cy="49377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24" b="1">
                <a:solidFill>
                  <a:srgbClr val="FFC72C"/>
                </a:solidFill>
                <a:latin typeface="Arial Black"/>
                <a:ea typeface="Arial Black"/>
                <a:cs typeface="Arial Black"/>
              </a:defRPr>
            </a:pPr>
            <a:r>
              <a:rPr sz="3024" b="1">
                <a:solidFill>
                  <a:srgbClr val="FFC72C"/>
                </a:solidFill>
                <a:latin typeface="Arial Black"/>
                <a:ea typeface="Arial Black"/>
                <a:cs typeface="Arial Black"/>
              </a:rPr>
              <a:t>SUB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B1A7A32-39D1-4686-BCE8-91D465E90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27632" y="514350"/>
            <a:ext cx="1179576" cy="49377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24" b="1">
                <a:solidFill>
                  <a:srgbClr val="FFFFFF"/>
                </a:solidFill>
                <a:latin typeface="Arial Black"/>
                <a:ea typeface="Arial Black"/>
                <a:cs typeface="Arial Black"/>
              </a:defRPr>
            </a:pPr>
            <a:r>
              <a:rPr sz="3024" b="1">
                <a:solidFill>
                  <a:srgbClr val="FFFFFF"/>
                </a:solidFill>
                <a:latin typeface="Arial Black"/>
                <a:ea typeface="Arial Black"/>
                <a:cs typeface="Arial Black"/>
              </a:rPr>
              <a:t>WAY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96799F7-2062-4433-9E0D-67585C71B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71700"/>
            <a:ext cx="33528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t">
            <a:normAutofit fontScale="99359"/>
          </a:bodyPr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FFFFFF"/>
                </a:solidFill>
                <a:latin typeface="DM Sans"/>
                <a:ea typeface="DM Sans"/>
                <a:cs typeface="DM Sans"/>
              </a:defRPr>
            </a:pPr>
            <a:r>
              <a:rPr sz="3900" b="1">
                <a:solidFill>
                  <a:srgbClr val="FFFFFF"/>
                </a:solidFill>
                <a:latin typeface="DM Sans"/>
                <a:ea typeface="DM Sans"/>
                <a:cs typeface="DM Sans"/>
              </a:rPr>
              <a:t>Digital screen concepts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0C9E75F-8340-456A-B3C8-2CAD03BEA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581400"/>
            <a:ext cx="31432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D5E6DF"/>
                </a:solidFill>
                <a:latin typeface="DM Sans"/>
                <a:ea typeface="DM Sans"/>
                <a:cs typeface="DM Sans"/>
              </a:defRPr>
            </a:pPr>
            <a:r>
              <a:rPr sz="1725" b="0">
                <a:solidFill>
                  <a:srgbClr val="D5E6DF"/>
                </a:solidFill>
                <a:latin typeface="DM Sans"/>
                <a:ea typeface="DM Sans"/>
                <a:cs typeface="DM Sans"/>
              </a:rPr>
              <a:t>Two purpose-built canvases for appetite, identity, and motion at Subway Kings Plaza.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9AEC4D2-D033-4A1A-B39B-763043E2F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048250"/>
            <a:ext cx="266700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C72C"/>
          </a:solidFill>
          <a:ln xmlns:a="http://schemas.openxmlformats.org/drawingml/2006/main" w="9525">
            <a:solidFill>
              <a:srgbClr val="FFC72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A06192C-9616-4CB4-82B2-36286BBC5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2445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003B2C"/>
                </a:solidFill>
                <a:latin typeface="DM Sans"/>
                <a:ea typeface="DM Sans"/>
                <a:cs typeface="DM Sans"/>
              </a:defRPr>
            </a:pPr>
            <a:r>
              <a:rPr sz="900" b="1">
                <a:solidFill>
                  <a:srgbClr val="003B2C"/>
                </a:solidFill>
                <a:latin typeface="DM Sans"/>
                <a:ea typeface="DM Sans"/>
                <a:cs typeface="DM Sans"/>
              </a:rPr>
              <a:t>CUSTOMER CONCEPT PRESENTATION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147946D-05B4-4F94-AFC4-B88DD9FAB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0198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AFCBC0"/>
                </a:solidFill>
                <a:latin typeface="DM Sans"/>
                <a:ea typeface="DM Sans"/>
                <a:cs typeface="DM Sans"/>
              </a:defRPr>
            </a:pPr>
            <a:r>
              <a:rPr sz="1125" b="0">
                <a:solidFill>
                  <a:srgbClr val="AFCBC0"/>
                </a:solidFill>
                <a:latin typeface="DM Sans"/>
                <a:ea typeface="DM Sans"/>
                <a:cs typeface="DM Sans"/>
              </a:rPr>
              <a:t>Prepared by VALUEFLUX</a:t>
            </a:r>
          </a:p>
        </p:txBody>
      </p:sp>
    </p:spTree>
    <p:extLst>
      <p:ext uri="{BB962C8B-B14F-4D97-AF65-F5344CB8AC3E}">
        <p14:creationId xmlns:p14="http://schemas.microsoft.com/office/powerpoint/2010/main" val="98561730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BF8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9B30F28-50DB-47C8-907C-413736062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0543C"/>
                </a:solidFill>
                <a:latin typeface="DM Sans"/>
                <a:ea typeface="DM Sans"/>
                <a:cs typeface="DM Sans"/>
              </a:defRPr>
            </a:pPr>
            <a:r>
              <a:rPr sz="975" b="1">
                <a:solidFill>
                  <a:srgbClr val="00543C"/>
                </a:solidFill>
                <a:latin typeface="DM Sans"/>
                <a:ea typeface="DM Sans"/>
                <a:cs typeface="DM Sans"/>
              </a:rPr>
              <a:t>DISPLAY STRATEGY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7CBF99E-9EEE-4D3A-92E4-ED9E71F18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66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820"/>
                </a:solidFill>
                <a:latin typeface="DM Sans"/>
                <a:ea typeface="DM Sans"/>
                <a:cs typeface="DM Sans"/>
              </a:defRPr>
            </a:pPr>
            <a:r>
              <a:rPr sz="2850" b="1">
                <a:solidFill>
                  <a:srgbClr val="172820"/>
                </a:solidFill>
                <a:latin typeface="DM Sans"/>
                <a:ea typeface="DM Sans"/>
                <a:cs typeface="DM Sans"/>
              </a:rPr>
              <a:t>Two screens, two distinct jobs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5AE2DB1-9C93-4B4C-B1B4-763CDE9D5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9E3DE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F86C1A7-1AB6-4FA4-96DF-0CDFDC9DD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45795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5746D"/>
                </a:solidFill>
                <a:latin typeface="DM Sans"/>
                <a:ea typeface="DM Sans"/>
                <a:cs typeface="DM Sans"/>
              </a:defRPr>
            </a:pPr>
            <a:r>
              <a:rPr sz="825" b="0">
                <a:solidFill>
                  <a:srgbClr val="65746D"/>
                </a:solidFill>
                <a:latin typeface="DM Sans"/>
                <a:ea typeface="DM Sans"/>
                <a:cs typeface="DM Sans"/>
              </a:rPr>
              <a:t>SQ-RTX-1282-20260815  •  Restaurex  •  Subway, Kings Plaza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4523508-268B-40C1-BF7D-9C0AD998C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25150" y="6457950"/>
            <a:ext cx="876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65746D"/>
                </a:solidFill>
                <a:latin typeface="DM Sans"/>
                <a:ea typeface="DM Sans"/>
                <a:cs typeface="DM Sans"/>
              </a:defRPr>
            </a:pPr>
            <a:r>
              <a:rPr sz="825" b="0">
                <a:solidFill>
                  <a:srgbClr val="65746D"/>
                </a:solidFill>
                <a:latin typeface="DM Sans"/>
                <a:ea typeface="DM Sans"/>
                <a:cs typeface="DM Sans"/>
              </a:rPr>
              <a:t>2 / 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8E3E9B4-AE67-43C6-8C7C-4FDBE4797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76400"/>
            <a:ext cx="3695700" cy="3695700"/>
          </a:xfrm>
          <a:prstGeom xmlns:a="http://schemas.openxmlformats.org/drawingml/2006/main" prst="roundRect">
            <a:avLst>
              <a:gd name="adj" fmla="val 3093"/>
            </a:avLst>
          </a:prstGeom>
          <a:solidFill xmlns:a="http://schemas.openxmlformats.org/drawingml/2006/main">
            <a:srgbClr val="072D24"/>
          </a:solidFill>
          <a:ln xmlns:a="http://schemas.openxmlformats.org/drawingml/2006/main" w="9525">
            <a:solidFill>
              <a:srgbClr val="072D24"/>
            </a:solidFill>
            <a:prstDash val="solid"/>
          </a:ln>
        </p:spPr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97698dd147b4f6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81050" y="1771650"/>
            <a:ext cx="3505200" cy="350520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D912F42-DD43-4C97-BA83-2670EDD4F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1981200"/>
            <a:ext cx="674751" cy="31546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32" b="1">
                <a:solidFill>
                  <a:srgbClr val="FFC72C"/>
                </a:solidFill>
                <a:latin typeface="Arial Black"/>
                <a:ea typeface="Arial Black"/>
                <a:cs typeface="Arial Black"/>
              </a:defRPr>
            </a:pPr>
            <a:r>
              <a:rPr sz="1932" b="1">
                <a:solidFill>
                  <a:srgbClr val="FFC72C"/>
                </a:solidFill>
                <a:latin typeface="Arial Black"/>
                <a:ea typeface="Arial Black"/>
                <a:cs typeface="Arial Black"/>
              </a:rPr>
              <a:t>SUB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E81E82B-0B09-4986-8977-81018CC25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8751" y="1981200"/>
            <a:ext cx="753618" cy="31546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32" b="1">
                <a:solidFill>
                  <a:srgbClr val="FFFFFF"/>
                </a:solidFill>
                <a:latin typeface="Arial Black"/>
                <a:ea typeface="Arial Black"/>
                <a:cs typeface="Arial Black"/>
              </a:defRPr>
            </a:pPr>
            <a:r>
              <a:rPr sz="1932" b="1">
                <a:solidFill>
                  <a:srgbClr val="FFFFFF"/>
                </a:solidFill>
                <a:latin typeface="Arial Black"/>
                <a:ea typeface="Arial Black"/>
                <a:cs typeface="Arial Black"/>
              </a:rPr>
              <a:t>WAY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3E3DC63-8764-4132-B53F-42F7B544B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505450"/>
            <a:ext cx="331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90909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00543C"/>
                </a:solidFill>
                <a:latin typeface="DM Sans"/>
                <a:ea typeface="DM Sans"/>
                <a:cs typeface="DM Sans"/>
              </a:defRPr>
            </a:pPr>
            <a:r>
              <a:rPr sz="1650" b="1">
                <a:solidFill>
                  <a:srgbClr val="00543C"/>
                </a:solidFill>
                <a:latin typeface="DM Sans"/>
                <a:ea typeface="DM Sans"/>
                <a:cs typeface="DM Sans"/>
              </a:rPr>
              <a:t>1500 × 1500 mm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1C1FEA1-0161-42C8-A98A-428C77B7C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102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65746D"/>
                </a:solidFill>
                <a:latin typeface="DM Sans"/>
                <a:ea typeface="DM Sans"/>
                <a:cs typeface="DM Sans"/>
              </a:defRPr>
            </a:pPr>
            <a:r>
              <a:rPr sz="975" b="1">
                <a:solidFill>
                  <a:srgbClr val="65746D"/>
                </a:solidFill>
                <a:latin typeface="DM Sans"/>
                <a:ea typeface="DM Sans"/>
                <a:cs typeface="DM Sans"/>
              </a:rPr>
              <a:t>FLAGSHIP HERO CANVAS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27B4454-4D14-4A81-9E63-406340481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2438400"/>
            <a:ext cx="6343650" cy="2114550"/>
          </a:xfrm>
          <a:prstGeom xmlns:a="http://schemas.openxmlformats.org/drawingml/2006/main" prst="roundRect">
            <a:avLst>
              <a:gd name="adj" fmla="val 4505"/>
            </a:avLst>
          </a:prstGeom>
          <a:solidFill xmlns:a="http://schemas.openxmlformats.org/drawingml/2006/main">
            <a:srgbClr val="072D24"/>
          </a:solidFill>
          <a:ln xmlns:a="http://schemas.openxmlformats.org/drawingml/2006/main" w="9525">
            <a:solidFill>
              <a:srgbClr val="072D24"/>
            </a:solidFill>
            <a:prstDash val="solid"/>
          </a:ln>
        </p:spPr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5536d1d22d94f14"/>
          <a:srcRect xmlns:a="http://schemas.openxmlformats.org/drawingml/2006/main" l="0" t="18731" r="0" b="1873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181600" y="2533650"/>
            <a:ext cx="6153150" cy="1924050"/>
          </a:xfrm>
          <a:prstGeom xmlns:a="http://schemas.openxmlformats.org/drawingml/2006/main" prst="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75BE6AA-7C3B-4F52-9393-0036A526D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2990850"/>
            <a:ext cx="792099" cy="3703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68" b="1">
                <a:solidFill>
                  <a:srgbClr val="FFC72C"/>
                </a:solidFill>
                <a:latin typeface="Arial Black"/>
                <a:ea typeface="Arial Black"/>
                <a:cs typeface="Arial Black"/>
              </a:defRPr>
            </a:pPr>
            <a:r>
              <a:rPr sz="2268" b="1">
                <a:solidFill>
                  <a:srgbClr val="FFC72C"/>
                </a:solidFill>
                <a:latin typeface="Arial Black"/>
                <a:ea typeface="Arial Black"/>
                <a:cs typeface="Arial Black"/>
              </a:rPr>
              <a:t>SUB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AB47BEB-8EA7-4444-987A-898D08415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6599" y="2990850"/>
            <a:ext cx="884682" cy="3703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68" b="1">
                <a:solidFill>
                  <a:srgbClr val="FFFFFF"/>
                </a:solidFill>
                <a:latin typeface="Arial Black"/>
                <a:ea typeface="Arial Black"/>
                <a:cs typeface="Arial Black"/>
              </a:defRPr>
            </a:pPr>
            <a:r>
              <a:rPr sz="2268" b="1">
                <a:solidFill>
                  <a:srgbClr val="FFFFFF"/>
                </a:solidFill>
                <a:latin typeface="Arial Black"/>
                <a:ea typeface="Arial Black"/>
                <a:cs typeface="Arial Black"/>
              </a:rPr>
              <a:t>WAY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B6FD7B0-FB48-492A-97B6-FFF008EDD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705350"/>
            <a:ext cx="3695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90909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00543C"/>
                </a:solidFill>
                <a:latin typeface="DM Sans"/>
                <a:ea typeface="DM Sans"/>
                <a:cs typeface="DM Sans"/>
              </a:defRPr>
            </a:pPr>
            <a:r>
              <a:rPr sz="1650" b="1">
                <a:solidFill>
                  <a:srgbClr val="00543C"/>
                </a:solidFill>
                <a:latin typeface="DM Sans"/>
                <a:ea typeface="DM Sans"/>
                <a:cs typeface="DM Sans"/>
              </a:rPr>
              <a:t>1500 × 500 mm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9B1B9F0-A0CA-4539-ACDF-43B4EC4E9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5010150"/>
            <a:ext cx="3695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65746D"/>
                </a:solidFill>
                <a:latin typeface="DM Sans"/>
                <a:ea typeface="DM Sans"/>
                <a:cs typeface="DM Sans"/>
              </a:defRPr>
            </a:pPr>
            <a:r>
              <a:rPr sz="975" b="1">
                <a:solidFill>
                  <a:srgbClr val="65746D"/>
                </a:solidFill>
                <a:latin typeface="DM Sans"/>
                <a:ea typeface="DM Sans"/>
                <a:cs typeface="DM Sans"/>
              </a:rPr>
              <a:t>BRAND + MOTION BANNER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8A371A6-D254-4801-BCEE-6F2A984EF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5657850"/>
            <a:ext cx="615315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3C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91455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2820"/>
                </a:solidFill>
                <a:latin typeface="DM Sans"/>
                <a:ea typeface="DM Sans"/>
                <a:cs typeface="DM Sans"/>
              </a:defRPr>
            </a:pPr>
            <a:r>
              <a:rPr sz="1275" b="1">
                <a:solidFill>
                  <a:srgbClr val="172820"/>
                </a:solidFill>
                <a:latin typeface="DM Sans"/>
                <a:ea typeface="DM Sans"/>
                <a:cs typeface="DM Sans"/>
              </a:rPr>
              <a:t>The physical canvas stays the same in P1.25 and P1.56; only pixel density and resolution change.</a:t>
            </a:r>
          </a:p>
        </p:txBody>
      </p:sp>
    </p:spTree>
    <p:extLst>
      <p:ext uri="{BB962C8B-B14F-4D97-AF65-F5344CB8AC3E}">
        <p14:creationId xmlns:p14="http://schemas.microsoft.com/office/powerpoint/2010/main" val="38578077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03B2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e6979abc5de458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6858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B4ACC6D-AFA0-4258-97AA-66BC85300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0"/>
            <a:ext cx="533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3B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B924EB6-0E43-4792-96E6-66ECD8F7E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4572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FC72C"/>
                </a:solidFill>
                <a:latin typeface="DM Sans"/>
                <a:ea typeface="DM Sans"/>
                <a:cs typeface="DM Sans"/>
              </a:defRPr>
            </a:pPr>
            <a:r>
              <a:rPr sz="975" b="1">
                <a:solidFill>
                  <a:srgbClr val="FFC72C"/>
                </a:solidFill>
                <a:latin typeface="DM Sans"/>
                <a:ea typeface="DM Sans"/>
                <a:cs typeface="DM Sans"/>
              </a:rPr>
              <a:t>SQUARE DISPLAY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F2BA66C-ABFE-4362-A94C-C3642D6EE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781050"/>
            <a:ext cx="4095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t">
            <a:normAutofit fontScale="85317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  <a:latin typeface="DM Sans"/>
                <a:ea typeface="DM Sans"/>
                <a:cs typeface="DM Sans"/>
              </a:defRPr>
            </a:pPr>
            <a:r>
              <a:rPr sz="3150" b="1">
                <a:solidFill>
                  <a:srgbClr val="FFFFFF"/>
                </a:solidFill>
                <a:latin typeface="DM Sans"/>
                <a:ea typeface="DM Sans"/>
                <a:cs typeface="DM Sans"/>
              </a:rPr>
              <a:t>Make the product the hero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B0D5A3E-6D62-4720-8891-361E445FB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1866900"/>
            <a:ext cx="997458" cy="46634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6" b="1">
                <a:solidFill>
                  <a:srgbClr val="FFC72C"/>
                </a:solidFill>
                <a:latin typeface="Arial Black"/>
                <a:ea typeface="Arial Black"/>
                <a:cs typeface="Arial Black"/>
              </a:defRPr>
            </a:pPr>
            <a:r>
              <a:rPr sz="2856" b="1">
                <a:solidFill>
                  <a:srgbClr val="FFC72C"/>
                </a:solidFill>
                <a:latin typeface="Arial Black"/>
                <a:ea typeface="Arial Black"/>
                <a:cs typeface="Arial Black"/>
              </a:rPr>
              <a:t>SUB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5E32A83-0782-4DA9-A139-D93C85412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7908" y="1866900"/>
            <a:ext cx="1114044" cy="46634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6" b="1">
                <a:solidFill>
                  <a:srgbClr val="FFFFFF"/>
                </a:solidFill>
                <a:latin typeface="Arial Black"/>
                <a:ea typeface="Arial Black"/>
                <a:cs typeface="Arial Black"/>
              </a:defRPr>
            </a:pPr>
            <a:r>
              <a:rPr sz="2856" b="1">
                <a:solidFill>
                  <a:srgbClr val="FFFFFF"/>
                </a:solidFill>
                <a:latin typeface="Arial Black"/>
                <a:ea typeface="Arial Black"/>
                <a:cs typeface="Arial Black"/>
              </a:rPr>
              <a:t>WAY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505463D-BE7D-4059-A72A-A7CF98D0D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02895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C72C"/>
          </a:solidFill>
          <a:ln xmlns:a="http://schemas.openxmlformats.org/drawingml/2006/main" w="9525">
            <a:solidFill>
              <a:srgbClr val="FFC72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085CC72-EFDF-48F5-8975-362206ECD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2952750"/>
            <a:ext cx="361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83333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  <a:latin typeface="DM Sans"/>
                <a:ea typeface="DM Sans"/>
                <a:cs typeface="DM Sans"/>
              </a:defRPr>
            </a:pPr>
            <a:r>
              <a:rPr sz="1500" b="1">
                <a:solidFill>
                  <a:srgbClr val="FFFFFF"/>
                </a:solidFill>
                <a:latin typeface="DM Sans"/>
                <a:ea typeface="DM Sans"/>
                <a:cs typeface="DM Sans"/>
              </a:rPr>
              <a:t>Flagship campaign art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3180C53-C1DA-442C-8231-5624872C8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3219450"/>
            <a:ext cx="3619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D8E7E1"/>
                </a:solidFill>
                <a:latin typeface="DM Sans"/>
                <a:ea typeface="DM Sans"/>
                <a:cs typeface="DM Sans"/>
              </a:defRPr>
            </a:pPr>
            <a:r>
              <a:rPr sz="1125" b="0">
                <a:solidFill>
                  <a:srgbClr val="D8E7E1"/>
                </a:solidFill>
                <a:latin typeface="DM Sans"/>
                <a:ea typeface="DM Sans"/>
                <a:cs typeface="DM Sans"/>
              </a:rPr>
              <a:t>Use one bold sandwich, restrained copy, and a clean brand field.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D5B925A-7961-487D-BF43-B9F464D17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92430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C72C"/>
          </a:solidFill>
          <a:ln xmlns:a="http://schemas.openxmlformats.org/drawingml/2006/main" w="9525">
            <a:solidFill>
              <a:srgbClr val="FFC72C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F2E3281-E225-4C71-8BE1-0E9B2B9DE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3848100"/>
            <a:ext cx="361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83333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  <a:latin typeface="DM Sans"/>
                <a:ea typeface="DM Sans"/>
                <a:cs typeface="DM Sans"/>
              </a:defRPr>
            </a:pPr>
            <a:r>
              <a:rPr sz="1500" b="1">
                <a:solidFill>
                  <a:srgbClr val="FFFFFF"/>
                </a:solidFill>
                <a:latin typeface="DM Sans"/>
                <a:ea typeface="DM Sans"/>
                <a:cs typeface="DM Sans"/>
              </a:rPr>
              <a:t>Seasonal launches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251CC63-C004-4C30-A308-888D8051C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4114800"/>
            <a:ext cx="3619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D8E7E1"/>
                </a:solidFill>
                <a:latin typeface="DM Sans"/>
                <a:ea typeface="DM Sans"/>
                <a:cs typeface="DM Sans"/>
              </a:defRPr>
            </a:pPr>
            <a:r>
              <a:rPr sz="1125" b="0">
                <a:solidFill>
                  <a:srgbClr val="D8E7E1"/>
                </a:solidFill>
                <a:latin typeface="DM Sans"/>
                <a:ea typeface="DM Sans"/>
                <a:cs typeface="DM Sans"/>
              </a:rPr>
              <a:t>Swap hero imagery without changing the physical screen or cabinet matrix.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7FEDE9F-A7C3-4067-9539-5E75EDE9E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819650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C72C"/>
          </a:solidFill>
          <a:ln xmlns:a="http://schemas.openxmlformats.org/drawingml/2006/main" w="9525">
            <a:solidFill>
              <a:srgbClr val="FFC72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3CB693C-E0AF-4D24-902C-84694B70A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4743450"/>
            <a:ext cx="361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83333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  <a:latin typeface="DM Sans"/>
                <a:ea typeface="DM Sans"/>
                <a:cs typeface="DM Sans"/>
              </a:defRPr>
            </a:pPr>
            <a:r>
              <a:rPr sz="1500" b="1">
                <a:solidFill>
                  <a:srgbClr val="FFFFFF"/>
                </a:solidFill>
                <a:latin typeface="DM Sans"/>
                <a:ea typeface="DM Sans"/>
                <a:cs typeface="DM Sans"/>
              </a:rPr>
              <a:t>Distance-first design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82DA2F3-D130-4154-BFD5-C6D2549BB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5010150"/>
            <a:ext cx="3619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D8E7E1"/>
                </a:solidFill>
                <a:latin typeface="DM Sans"/>
                <a:ea typeface="DM Sans"/>
                <a:cs typeface="DM Sans"/>
              </a:defRPr>
            </a:pPr>
            <a:r>
              <a:rPr sz="1125" b="0">
                <a:solidFill>
                  <a:srgbClr val="D8E7E1"/>
                </a:solidFill>
                <a:latin typeface="DM Sans"/>
                <a:ea typeface="DM Sans"/>
                <a:cs typeface="DM Sans"/>
              </a:rPr>
              <a:t>Favor large type, one focal product, and strong color contrast for mall traffic.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0F76EE1-38D1-4061-8862-CCC23D7E6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5848350"/>
            <a:ext cx="3848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C72C"/>
                </a:solidFill>
                <a:latin typeface="DM Sans"/>
                <a:ea typeface="DM Sans"/>
                <a:cs typeface="DM Sans"/>
              </a:defRPr>
            </a:pPr>
            <a:r>
              <a:rPr sz="1125" b="1">
                <a:solidFill>
                  <a:srgbClr val="FFC72C"/>
                </a:solidFill>
                <a:latin typeface="DM Sans"/>
                <a:ea typeface="DM Sans"/>
                <a:cs typeface="DM Sans"/>
              </a:rPr>
              <a:t>Best for: signature subs • campaign moments • premium food photography</a:t>
            </a:r>
          </a:p>
        </p:txBody>
      </p:sp>
    </p:spTree>
    <p:extLst>
      <p:ext uri="{BB962C8B-B14F-4D97-AF65-F5344CB8AC3E}">
        <p14:creationId xmlns:p14="http://schemas.microsoft.com/office/powerpoint/2010/main" val="178073204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8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5E02526-BBF1-49B9-A612-FCC7FFA76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0543C"/>
                </a:solidFill>
                <a:latin typeface="DM Sans"/>
                <a:ea typeface="DM Sans"/>
                <a:cs typeface="DM Sans"/>
              </a:defRPr>
            </a:pPr>
            <a:r>
              <a:rPr sz="975" b="1">
                <a:solidFill>
                  <a:srgbClr val="00543C"/>
                </a:solidFill>
                <a:latin typeface="DM Sans"/>
                <a:ea typeface="DM Sans"/>
                <a:cs typeface="DM Sans"/>
              </a:rPr>
              <a:t>BANNER DISPLAY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88DC83A-FC39-4E5E-97D0-F87317B79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66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2820"/>
                </a:solidFill>
                <a:latin typeface="DM Sans"/>
                <a:ea typeface="DM Sans"/>
                <a:cs typeface="DM Sans"/>
              </a:defRPr>
            </a:pPr>
            <a:r>
              <a:rPr sz="2850" b="1">
                <a:solidFill>
                  <a:srgbClr val="172820"/>
                </a:solidFill>
                <a:latin typeface="DM Sans"/>
                <a:ea typeface="DM Sans"/>
                <a:cs typeface="DM Sans"/>
              </a:rPr>
              <a:t>Use the wide canvas for brand and appetite in motion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C4755CC-920F-480F-BAED-BEA8D7A74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9E3DE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945D699-2271-4D3A-958B-8F5D3F299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45795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5746D"/>
                </a:solidFill>
                <a:latin typeface="DM Sans"/>
                <a:ea typeface="DM Sans"/>
                <a:cs typeface="DM Sans"/>
              </a:defRPr>
            </a:pPr>
            <a:r>
              <a:rPr sz="825" b="0">
                <a:solidFill>
                  <a:srgbClr val="65746D"/>
                </a:solidFill>
                <a:latin typeface="DM Sans"/>
                <a:ea typeface="DM Sans"/>
                <a:cs typeface="DM Sans"/>
              </a:rPr>
              <a:t>SQ-RTX-1282-20260815  •  Restaurex  •  Subway, Kings Plaza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0E6582B-19D2-4BE4-8991-0E407254F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25150" y="6457950"/>
            <a:ext cx="876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65746D"/>
                </a:solidFill>
                <a:latin typeface="DM Sans"/>
                <a:ea typeface="DM Sans"/>
                <a:cs typeface="DM Sans"/>
              </a:defRPr>
            </a:pPr>
            <a:r>
              <a:rPr sz="825" b="0">
                <a:solidFill>
                  <a:srgbClr val="65746D"/>
                </a:solidFill>
                <a:latin typeface="DM Sans"/>
                <a:ea typeface="DM Sans"/>
                <a:cs typeface="DM Sans"/>
              </a:rPr>
              <a:t>4 / 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63E9EF1-973C-48EF-838E-2CF1E57C8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81150"/>
            <a:ext cx="10972800" cy="3657600"/>
          </a:xfrm>
          <a:prstGeom xmlns:a="http://schemas.openxmlformats.org/drawingml/2006/main" prst="roundRect">
            <a:avLst>
              <a:gd name="adj" fmla="val 2604"/>
            </a:avLst>
          </a:prstGeom>
          <a:solidFill xmlns:a="http://schemas.openxmlformats.org/drawingml/2006/main">
            <a:srgbClr val="072D24"/>
          </a:solidFill>
          <a:ln xmlns:a="http://schemas.openxmlformats.org/drawingml/2006/main" w="9525">
            <a:solidFill>
              <a:srgbClr val="072D24"/>
            </a:solidFill>
            <a:prstDash val="solid"/>
          </a:ln>
        </p:spPr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6912c1ce539414b"/>
          <a:srcRect xmlns:a="http://schemas.openxmlformats.org/drawingml/2006/main" l="0" t="17845" r="0" b="1784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4850" y="1676400"/>
            <a:ext cx="10782300" cy="346710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B4E1C13-9404-4CC2-A348-F7439CA87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457450"/>
            <a:ext cx="1320165" cy="6172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780" b="1">
                <a:solidFill>
                  <a:srgbClr val="FFC72C"/>
                </a:solidFill>
                <a:latin typeface="Arial Black"/>
                <a:ea typeface="Arial Black"/>
                <a:cs typeface="Arial Black"/>
              </a:defRPr>
            </a:pPr>
            <a:r>
              <a:rPr sz="3780" b="1">
                <a:solidFill>
                  <a:srgbClr val="FFC72C"/>
                </a:solidFill>
                <a:latin typeface="Arial Black"/>
                <a:ea typeface="Arial Black"/>
                <a:cs typeface="Arial Black"/>
              </a:rPr>
              <a:t>SUB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FF95C8E-D104-459A-A345-1CD5E91AF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3165" y="2457450"/>
            <a:ext cx="1474470" cy="6172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780" b="1">
                <a:solidFill>
                  <a:srgbClr val="FFFFFF"/>
                </a:solidFill>
                <a:latin typeface="Arial Black"/>
                <a:ea typeface="Arial Black"/>
                <a:cs typeface="Arial Black"/>
              </a:defRPr>
            </a:pPr>
            <a:r>
              <a:rPr sz="3780" b="1">
                <a:solidFill>
                  <a:srgbClr val="FFFFFF"/>
                </a:solidFill>
                <a:latin typeface="Arial Black"/>
                <a:ea typeface="Arial Black"/>
                <a:cs typeface="Arial Black"/>
              </a:rPr>
              <a:t>WAY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D5A36F3-CB94-4E7D-B2C6-47BB2E1CC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390900"/>
            <a:ext cx="35814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  <a:latin typeface="DM Sans"/>
                <a:ea typeface="DM Sans"/>
                <a:cs typeface="DM Sans"/>
              </a:defRPr>
            </a:pPr>
            <a:r>
              <a:rPr sz="2175" b="1">
                <a:solidFill>
                  <a:srgbClr val="FFFFFF"/>
                </a:solidFill>
                <a:latin typeface="DM Sans"/>
                <a:ea typeface="DM Sans"/>
                <a:cs typeface="DM Sans"/>
              </a:rPr>
              <a:t>FRESHLY MADE</a:t>
            </a:r>
          </a:p>
          <a:p xmlns:a="http://schemas.openxmlformats.org/drawingml/2006/main">
            <a:pPr algn="l">
              <a:defRPr sz="2175" b="1">
                <a:solidFill>
                  <a:srgbClr val="FFFFFF"/>
                </a:solidFill>
                <a:latin typeface="DM Sans"/>
                <a:ea typeface="DM Sans"/>
                <a:cs typeface="DM Sans"/>
              </a:defRPr>
            </a:pPr>
            <a:r>
              <a:rPr sz="2175" b="1">
                <a:solidFill>
                  <a:srgbClr val="FFFFFF"/>
                </a:solidFill>
                <a:latin typeface="DM Sans"/>
                <a:ea typeface="DM Sans"/>
                <a:cs typeface="DM Sans"/>
              </a:rPr>
              <a:t>VISUAL ENERGY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53BB636-D2F3-4029-9C3C-226FB3D72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5353050"/>
            <a:ext cx="3810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125" b="1">
                <a:solidFill>
                  <a:srgbClr val="00543C"/>
                </a:solidFill>
                <a:latin typeface="DM Sans"/>
                <a:ea typeface="DM Sans"/>
                <a:cs typeface="DM Sans"/>
              </a:defRPr>
            </a:pPr>
            <a:r>
              <a:rPr sz="1125" b="1">
                <a:solidFill>
                  <a:srgbClr val="00543C"/>
                </a:solidFill>
                <a:latin typeface="DM Sans"/>
                <a:ea typeface="DM Sans"/>
                <a:cs typeface="DM Sans"/>
              </a:rPr>
              <a:t>1500 × 500 mm  •  3:1 native content canvas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71C69BA-060E-4091-9EB7-4C62D390A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9595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88235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2820"/>
                </a:solidFill>
                <a:latin typeface="DM Sans"/>
                <a:ea typeface="DM Sans"/>
                <a:cs typeface="DM Sans"/>
              </a:defRPr>
            </a:pPr>
            <a:r>
              <a:rPr sz="1275" b="1">
                <a:solidFill>
                  <a:srgbClr val="172820"/>
                </a:solidFill>
                <a:latin typeface="DM Sans"/>
                <a:ea typeface="DM Sans"/>
                <a:cs typeface="DM Sans"/>
              </a:rPr>
              <a:t>Still imagery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66EB44B-6CB6-4927-B36C-EC9A0D2D7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43600"/>
            <a:ext cx="2286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5746D"/>
                </a:solidFill>
                <a:latin typeface="DM Sans"/>
                <a:ea typeface="DM Sans"/>
                <a:cs typeface="DM Sans"/>
              </a:defRPr>
            </a:pPr>
            <a:r>
              <a:rPr sz="1125" b="0">
                <a:solidFill>
                  <a:srgbClr val="65746D"/>
                </a:solidFill>
                <a:latin typeface="DM Sans"/>
                <a:ea typeface="DM Sans"/>
                <a:cs typeface="DM Sans"/>
              </a:rPr>
              <a:t>Wordmark + featured sub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1E0B076-8E01-4A05-9B39-8D659E7FB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569595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88235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2820"/>
                </a:solidFill>
                <a:latin typeface="DM Sans"/>
                <a:ea typeface="DM Sans"/>
                <a:cs typeface="DM Sans"/>
              </a:defRPr>
            </a:pPr>
            <a:r>
              <a:rPr sz="1275" b="1">
                <a:solidFill>
                  <a:srgbClr val="172820"/>
                </a:solidFill>
                <a:latin typeface="DM Sans"/>
                <a:ea typeface="DM Sans"/>
                <a:cs typeface="DM Sans"/>
              </a:rPr>
              <a:t>Short video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6BF315A-2C9F-417F-8477-F9119AA44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594360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5746D"/>
                </a:solidFill>
                <a:latin typeface="DM Sans"/>
                <a:ea typeface="DM Sans"/>
                <a:cs typeface="DM Sans"/>
              </a:defRPr>
            </a:pPr>
            <a:r>
              <a:rPr sz="1125" b="0">
                <a:solidFill>
                  <a:srgbClr val="65746D"/>
                </a:solidFill>
                <a:latin typeface="DM Sans"/>
                <a:ea typeface="DM Sans"/>
                <a:cs typeface="DM Sans"/>
              </a:rPr>
              <a:t>Ingredient motion + reveal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0E7DE82-5C2B-47D8-808E-EB947CF16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569595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88235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2820"/>
                </a:solidFill>
                <a:latin typeface="DM Sans"/>
                <a:ea typeface="DM Sans"/>
                <a:cs typeface="DM Sans"/>
              </a:defRPr>
            </a:pPr>
            <a:r>
              <a:rPr sz="1275" b="1">
                <a:solidFill>
                  <a:srgbClr val="172820"/>
                </a:solidFill>
                <a:latin typeface="DM Sans"/>
                <a:ea typeface="DM Sans"/>
                <a:cs typeface="DM Sans"/>
              </a:rPr>
              <a:t>Campaign swap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E0CB3AA-72D1-486D-B815-663067489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594360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5746D"/>
                </a:solidFill>
                <a:latin typeface="DM Sans"/>
                <a:ea typeface="DM Sans"/>
                <a:cs typeface="DM Sans"/>
              </a:defRPr>
            </a:pPr>
            <a:r>
              <a:rPr sz="1125" b="0">
                <a:solidFill>
                  <a:srgbClr val="65746D"/>
                </a:solidFill>
                <a:latin typeface="DM Sans"/>
                <a:ea typeface="DM Sans"/>
                <a:cs typeface="DM Sans"/>
              </a:rPr>
              <a:t>Seasonal art + offer copy</a:t>
            </a:r>
          </a:p>
        </p:txBody>
      </p:sp>
    </p:spTree>
    <p:extLst>
      <p:ext uri="{BB962C8B-B14F-4D97-AF65-F5344CB8AC3E}">
        <p14:creationId xmlns:p14="http://schemas.microsoft.com/office/powerpoint/2010/main" val="7934129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03B2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23998BC-78C5-4BBA-91D0-65DACFF3A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FC72C"/>
                </a:solidFill>
                <a:latin typeface="DM Sans"/>
                <a:ea typeface="DM Sans"/>
                <a:cs typeface="DM Sans"/>
              </a:defRPr>
            </a:pPr>
            <a:r>
              <a:rPr sz="975" b="1">
                <a:solidFill>
                  <a:srgbClr val="FFC72C"/>
                </a:solidFill>
                <a:latin typeface="DM Sans"/>
                <a:ea typeface="DM Sans"/>
                <a:cs typeface="DM Sans"/>
              </a:rPr>
              <a:t>COORDINATED PLAYBACK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59ABE41-7F00-4182-8B2D-1C59F3125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66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  <a:latin typeface="DM Sans"/>
                <a:ea typeface="DM Sans"/>
                <a:cs typeface="DM Sans"/>
              </a:defRPr>
            </a:pPr>
            <a:r>
              <a:rPr sz="2850" b="1">
                <a:solidFill>
                  <a:srgbClr val="FFFFFF"/>
                </a:solidFill>
                <a:latin typeface="DM Sans"/>
                <a:ea typeface="DM Sans"/>
                <a:cs typeface="DM Sans"/>
              </a:rPr>
              <a:t>One customer journey across both screens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99D6C17-EF84-45AF-890C-F9B9C1C71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407566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EE15EBA-6257-4183-ABC4-BB6471D61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45795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CFE3D9"/>
                </a:solidFill>
                <a:latin typeface="DM Sans"/>
                <a:ea typeface="DM Sans"/>
                <a:cs typeface="DM Sans"/>
              </a:defRPr>
            </a:pPr>
            <a:r>
              <a:rPr sz="825" b="0">
                <a:solidFill>
                  <a:srgbClr val="CFE3D9"/>
                </a:solidFill>
                <a:latin typeface="DM Sans"/>
                <a:ea typeface="DM Sans"/>
                <a:cs typeface="DM Sans"/>
              </a:rPr>
              <a:t>SQ-RTX-1282-20260815  •  Restaurex  •  Subway, Kings Plaza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BC736B2-F509-420A-A78A-D7FFAB775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25150" y="6457950"/>
            <a:ext cx="876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CFE3D9"/>
                </a:solidFill>
                <a:latin typeface="DM Sans"/>
                <a:ea typeface="DM Sans"/>
                <a:cs typeface="DM Sans"/>
              </a:defRPr>
            </a:pPr>
            <a:r>
              <a:rPr sz="825" b="0">
                <a:solidFill>
                  <a:srgbClr val="CFE3D9"/>
                </a:solidFill>
                <a:latin typeface="DM Sans"/>
                <a:ea typeface="DM Sans"/>
                <a:cs typeface="DM Sans"/>
              </a:rPr>
              <a:t>5 / 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C42BA2B-50FD-43D8-8D66-D71980B1A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752600"/>
            <a:ext cx="7239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FFC72C"/>
                </a:solidFill>
                <a:latin typeface="DM Sans"/>
                <a:ea typeface="DM Sans"/>
                <a:cs typeface="DM Sans"/>
              </a:defRPr>
            </a:pPr>
            <a:r>
              <a:rPr sz="3300" b="1">
                <a:solidFill>
                  <a:srgbClr val="FFC72C"/>
                </a:solidFill>
                <a:latin typeface="DM Sans"/>
                <a:ea typeface="DM Sans"/>
                <a:cs typeface="DM Sans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2BDB284-CD03-41BF-AEC5-F3CA61E24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1828800"/>
            <a:ext cx="1847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FFFF"/>
                </a:solidFill>
                <a:latin typeface="DM Sans"/>
                <a:ea typeface="DM Sans"/>
                <a:cs typeface="DM Sans"/>
              </a:defRPr>
            </a:pPr>
            <a:r>
              <a:rPr sz="1275" b="1">
                <a:solidFill>
                  <a:srgbClr val="FFFFFF"/>
                </a:solidFill>
                <a:latin typeface="DM Sans"/>
                <a:ea typeface="DM Sans"/>
                <a:cs typeface="DM Sans"/>
              </a:rPr>
              <a:t>ATTRACT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36DE3DB-CFC2-489E-BEB4-FB1BF55FA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095500"/>
            <a:ext cx="18478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B9D3C9"/>
                </a:solidFill>
                <a:latin typeface="DM Sans"/>
                <a:ea typeface="DM Sans"/>
                <a:cs typeface="DM Sans"/>
              </a:defRPr>
            </a:pPr>
            <a:r>
              <a:rPr sz="1125" b="0">
                <a:solidFill>
                  <a:srgbClr val="B9D3C9"/>
                </a:solidFill>
                <a:latin typeface="DM Sans"/>
                <a:ea typeface="DM Sans"/>
                <a:cs typeface="DM Sans"/>
              </a:rPr>
              <a:t>Square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056B051-2636-43D7-B7F2-65D55B24D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590800"/>
            <a:ext cx="2571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40756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FBBADB0-D387-48BA-8231-EAA4E8DCD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800350"/>
            <a:ext cx="26479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  <a:latin typeface="DM Sans"/>
                <a:ea typeface="DM Sans"/>
                <a:cs typeface="DM Sans"/>
              </a:defRPr>
            </a:pPr>
            <a:r>
              <a:rPr sz="1350" b="0">
                <a:solidFill>
                  <a:srgbClr val="FFFFFF"/>
                </a:solidFill>
                <a:latin typeface="DM Sans"/>
                <a:ea typeface="DM Sans"/>
                <a:cs typeface="DM Sans"/>
              </a:rPr>
              <a:t>A bold product hero catches attention from the mall corridor.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42D7CD3-AF66-45C1-A2BA-58AE4FE20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1752600"/>
            <a:ext cx="7239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FFC72C"/>
                </a:solidFill>
                <a:latin typeface="DM Sans"/>
                <a:ea typeface="DM Sans"/>
                <a:cs typeface="DM Sans"/>
              </a:defRPr>
            </a:pPr>
            <a:r>
              <a:rPr sz="3300" b="1">
                <a:solidFill>
                  <a:srgbClr val="FFC72C"/>
                </a:solidFill>
                <a:latin typeface="DM Sans"/>
                <a:ea typeface="DM Sans"/>
                <a:cs typeface="DM Sans"/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E50317C-DD5D-453B-979D-87CA5EC55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1828800"/>
            <a:ext cx="1847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FFFF"/>
                </a:solidFill>
                <a:latin typeface="DM Sans"/>
                <a:ea typeface="DM Sans"/>
                <a:cs typeface="DM Sans"/>
              </a:defRPr>
            </a:pPr>
            <a:r>
              <a:rPr sz="1275" b="1">
                <a:solidFill>
                  <a:srgbClr val="FFFFFF"/>
                </a:solidFill>
                <a:latin typeface="DM Sans"/>
                <a:ea typeface="DM Sans"/>
                <a:cs typeface="DM Sans"/>
              </a:rPr>
              <a:t>IDENTIFY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5FA9738-965B-4167-A2BE-276A467D2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095500"/>
            <a:ext cx="18478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B9D3C9"/>
                </a:solidFill>
                <a:latin typeface="DM Sans"/>
                <a:ea typeface="DM Sans"/>
                <a:cs typeface="DM Sans"/>
              </a:defRPr>
            </a:pPr>
            <a:r>
              <a:rPr sz="1125" b="0">
                <a:solidFill>
                  <a:srgbClr val="B9D3C9"/>
                </a:solidFill>
                <a:latin typeface="DM Sans"/>
                <a:ea typeface="DM Sans"/>
                <a:cs typeface="DM Sans"/>
              </a:rPr>
              <a:t>Banner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7B80A71-6D05-4DFC-AC57-84FF369EE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2590800"/>
            <a:ext cx="2571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40756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F99C953-E575-49B6-9EEA-F476F3C18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2800350"/>
            <a:ext cx="26479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  <a:latin typeface="DM Sans"/>
                <a:ea typeface="DM Sans"/>
                <a:cs typeface="DM Sans"/>
              </a:defRPr>
            </a:pPr>
            <a:r>
              <a:rPr sz="1350" b="0">
                <a:solidFill>
                  <a:srgbClr val="FFFFFF"/>
                </a:solidFill>
                <a:latin typeface="DM Sans"/>
                <a:ea typeface="DM Sans"/>
                <a:cs typeface="DM Sans"/>
              </a:rPr>
              <a:t>The Subway wordmark establishes the storefront immediately.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2A0E6E2-CA36-4477-A0C4-8C7B36327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1752600"/>
            <a:ext cx="7239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FFC72C"/>
                </a:solidFill>
                <a:latin typeface="DM Sans"/>
                <a:ea typeface="DM Sans"/>
                <a:cs typeface="DM Sans"/>
              </a:defRPr>
            </a:pPr>
            <a:r>
              <a:rPr sz="3300" b="1">
                <a:solidFill>
                  <a:srgbClr val="FFC72C"/>
                </a:solidFill>
                <a:latin typeface="DM Sans"/>
                <a:ea typeface="DM Sans"/>
                <a:cs typeface="DM Sans"/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43BA8A2-E6AE-4C6B-861C-0FAE14A91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1828800"/>
            <a:ext cx="1847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FFFF"/>
                </a:solidFill>
                <a:latin typeface="DM Sans"/>
                <a:ea typeface="DM Sans"/>
                <a:cs typeface="DM Sans"/>
              </a:defRPr>
            </a:pPr>
            <a:r>
              <a:rPr sz="1275" b="1">
                <a:solidFill>
                  <a:srgbClr val="FFFFFF"/>
                </a:solidFill>
                <a:latin typeface="DM Sans"/>
                <a:ea typeface="DM Sans"/>
                <a:cs typeface="DM Sans"/>
              </a:rPr>
              <a:t>CONVERT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3148CA1-3099-41DC-A311-9CBCB0A1F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095500"/>
            <a:ext cx="18478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B9D3C9"/>
                </a:solidFill>
                <a:latin typeface="DM Sans"/>
                <a:ea typeface="DM Sans"/>
                <a:cs typeface="DM Sans"/>
              </a:defRPr>
            </a:pPr>
            <a:r>
              <a:rPr sz="1125" b="0">
                <a:solidFill>
                  <a:srgbClr val="B9D3C9"/>
                </a:solidFill>
                <a:latin typeface="DM Sans"/>
                <a:ea typeface="DM Sans"/>
                <a:cs typeface="DM Sans"/>
              </a:rPr>
              <a:t>Together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643BFD1-DE51-4790-8ABA-FF24070CA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2590800"/>
            <a:ext cx="2571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40756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69B0121-F38D-479B-B845-8C48DCB2E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2800350"/>
            <a:ext cx="26479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  <a:latin typeface="DM Sans"/>
                <a:ea typeface="DM Sans"/>
                <a:cs typeface="DM Sans"/>
              </a:defRPr>
            </a:pPr>
            <a:r>
              <a:rPr sz="1350" b="0">
                <a:solidFill>
                  <a:srgbClr val="FFFFFF"/>
                </a:solidFill>
                <a:latin typeface="DM Sans"/>
                <a:ea typeface="DM Sans"/>
                <a:cs typeface="DM Sans"/>
              </a:rPr>
              <a:t>Food motion and campaign copy reinforce the featured choice at the counter.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738DFB9-B4C1-401A-AA6D-B724AD3BF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076450"/>
            <a:ext cx="666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FFC72C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B27E61A-83BC-4DEE-A1A6-BE0DD8BAF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076450"/>
            <a:ext cx="666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FFC72C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AABA883-5A5F-4ABA-81E5-24D510135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343400"/>
            <a:ext cx="10287000" cy="1409700"/>
          </a:xfrm>
          <a:prstGeom xmlns:a="http://schemas.openxmlformats.org/drawingml/2006/main" prst="roundRect">
            <a:avLst>
              <a:gd name="adj" fmla="val 8108"/>
            </a:avLst>
          </a:prstGeom>
          <a:solidFill xmlns:a="http://schemas.openxmlformats.org/drawingml/2006/main">
            <a:srgbClr val="0D4C3C"/>
          </a:solidFill>
          <a:ln xmlns:a="http://schemas.openxmlformats.org/drawingml/2006/main" w="9525">
            <a:solidFill>
              <a:srgbClr val="407566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849634B-3F58-4B19-9E1F-40C393816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533900"/>
            <a:ext cx="2266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C72C"/>
                </a:solidFill>
                <a:latin typeface="DM Sans"/>
                <a:ea typeface="DM Sans"/>
                <a:cs typeface="DM Sans"/>
              </a:defRPr>
            </a:pPr>
            <a:r>
              <a:rPr sz="1500" b="1">
                <a:solidFill>
                  <a:srgbClr val="FFC72C"/>
                </a:solidFill>
                <a:latin typeface="DM Sans"/>
                <a:ea typeface="DM Sans"/>
                <a:cs typeface="DM Sans"/>
              </a:rPr>
              <a:t>Suggested silent loop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535D982-44B5-4D09-A686-273B85571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4533900"/>
            <a:ext cx="1162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DM Sans"/>
                <a:ea typeface="DM Sans"/>
                <a:cs typeface="DM Sans"/>
              </a:defRPr>
            </a:pPr>
            <a:r>
              <a:rPr sz="1350" b="1">
                <a:solidFill>
                  <a:srgbClr val="FFFFFF"/>
                </a:solidFill>
                <a:latin typeface="DM Sans"/>
                <a:ea typeface="DM Sans"/>
                <a:cs typeface="DM Sans"/>
              </a:rPr>
              <a:t>0–3 sec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2A52F15-C8F6-4489-90D9-D35E4978E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4876800"/>
            <a:ext cx="1162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B9D3C9"/>
                </a:solidFill>
                <a:latin typeface="DM Sans"/>
                <a:ea typeface="DM Sans"/>
                <a:cs typeface="DM Sans"/>
              </a:defRPr>
            </a:pPr>
            <a:r>
              <a:rPr sz="1050" b="0">
                <a:solidFill>
                  <a:srgbClr val="B9D3C9"/>
                </a:solidFill>
                <a:latin typeface="DM Sans"/>
                <a:ea typeface="DM Sans"/>
                <a:cs typeface="DM Sans"/>
              </a:rPr>
              <a:t>Logo arrival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743C788-DC58-4685-8DB0-28570E562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4533900"/>
            <a:ext cx="1162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DM Sans"/>
                <a:ea typeface="DM Sans"/>
                <a:cs typeface="DM Sans"/>
              </a:defRPr>
            </a:pPr>
            <a:r>
              <a:rPr sz="1350" b="1">
                <a:solidFill>
                  <a:srgbClr val="FFFFFF"/>
                </a:solidFill>
                <a:latin typeface="DM Sans"/>
                <a:ea typeface="DM Sans"/>
                <a:cs typeface="DM Sans"/>
              </a:rPr>
              <a:t>3–7 sec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6C5CA46-899D-4F87-9DD6-B283309B6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4876800"/>
            <a:ext cx="1695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B9D3C9"/>
                </a:solidFill>
                <a:latin typeface="DM Sans"/>
                <a:ea typeface="DM Sans"/>
                <a:cs typeface="DM Sans"/>
              </a:defRPr>
            </a:pPr>
            <a:r>
              <a:rPr sz="1050" b="0">
                <a:solidFill>
                  <a:srgbClr val="B9D3C9"/>
                </a:solidFill>
                <a:latin typeface="DM Sans"/>
                <a:ea typeface="DM Sans"/>
                <a:cs typeface="DM Sans"/>
              </a:rPr>
              <a:t>Ingredient motion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F56A4F9-F90A-4333-AF52-4BFD1218D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4533900"/>
            <a:ext cx="1162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DM Sans"/>
                <a:ea typeface="DM Sans"/>
                <a:cs typeface="DM Sans"/>
              </a:defRPr>
            </a:pPr>
            <a:r>
              <a:rPr sz="1350" b="1">
                <a:solidFill>
                  <a:srgbClr val="FFFFFF"/>
                </a:solidFill>
                <a:latin typeface="DM Sans"/>
                <a:ea typeface="DM Sans"/>
                <a:cs typeface="DM Sans"/>
              </a:rPr>
              <a:t>7–10 sec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58AB94A-4D76-4EDB-95BC-0EBA17EFC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4876800"/>
            <a:ext cx="1581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B9D3C9"/>
                </a:solidFill>
                <a:latin typeface="DM Sans"/>
                <a:ea typeface="DM Sans"/>
                <a:cs typeface="DM Sans"/>
              </a:defRPr>
            </a:pPr>
            <a:r>
              <a:rPr sz="1050" b="0">
                <a:solidFill>
                  <a:srgbClr val="B9D3C9"/>
                </a:solidFill>
                <a:latin typeface="DM Sans"/>
                <a:ea typeface="DM Sans"/>
                <a:cs typeface="DM Sans"/>
              </a:rPr>
              <a:t>Product reveal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4BC7B9D-87AC-487F-8697-EE25D9BF8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4533900"/>
            <a:ext cx="914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C72C"/>
                </a:solidFill>
                <a:latin typeface="DM Sans"/>
                <a:ea typeface="DM Sans"/>
                <a:cs typeface="DM Sans"/>
              </a:defRPr>
            </a:pPr>
            <a:r>
              <a:rPr sz="1350" b="1">
                <a:solidFill>
                  <a:srgbClr val="FFC72C"/>
                </a:solidFill>
                <a:latin typeface="DM Sans"/>
                <a:ea typeface="DM Sans"/>
                <a:cs typeface="DM Sans"/>
              </a:rPr>
              <a:t>Repeat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FC4110B-03E8-40FC-9065-69FD3C8E7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4876800"/>
            <a:ext cx="1409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B9D3C9"/>
                </a:solidFill>
                <a:latin typeface="DM Sans"/>
                <a:ea typeface="DM Sans"/>
                <a:cs typeface="DM Sans"/>
              </a:defRPr>
            </a:pPr>
            <a:r>
              <a:rPr sz="1050" b="0">
                <a:solidFill>
                  <a:srgbClr val="B9D3C9"/>
                </a:solidFill>
                <a:latin typeface="DM Sans"/>
                <a:ea typeface="DM Sans"/>
                <a:cs typeface="DM Sans"/>
              </a:rPr>
              <a:t>Seamless loop</a:t>
            </a:r>
          </a:p>
        </p:txBody>
      </p:sp>
    </p:spTree>
    <p:extLst>
      <p:ext uri="{BB962C8B-B14F-4D97-AF65-F5344CB8AC3E}">
        <p14:creationId xmlns:p14="http://schemas.microsoft.com/office/powerpoint/2010/main" val="90647057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C72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ABBC3EE-5D2E-4C7E-B0D6-E9CC9B57A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03B2C"/>
                </a:solidFill>
                <a:latin typeface="DM Sans"/>
                <a:ea typeface="DM Sans"/>
                <a:cs typeface="DM Sans"/>
              </a:defRPr>
            </a:pPr>
            <a:r>
              <a:rPr sz="975" b="1">
                <a:solidFill>
                  <a:srgbClr val="003B2C"/>
                </a:solidFill>
                <a:latin typeface="DM Sans"/>
                <a:ea typeface="DM Sans"/>
                <a:cs typeface="DM Sans"/>
              </a:rPr>
              <a:t>CONTENT RECOMMENDATION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0D3EFFF-00CF-4F2E-8D4A-5B6F809FB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477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03B2C"/>
                </a:solidFill>
                <a:latin typeface="DM Sans"/>
                <a:ea typeface="DM Sans"/>
                <a:cs typeface="DM Sans"/>
              </a:defRPr>
            </a:pPr>
            <a:r>
              <a:rPr sz="3000" b="1">
                <a:solidFill>
                  <a:srgbClr val="003B2C"/>
                </a:solidFill>
                <a:latin typeface="DM Sans"/>
                <a:ea typeface="DM Sans"/>
                <a:cs typeface="DM Sans"/>
              </a:rPr>
              <a:t>Build one campaign system, then scale the playlist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106B160-D9D6-4B4F-8053-428279F74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543C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6C1AB5A-E090-42A4-BCE9-B81A298C3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09750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3B2C"/>
                </a:solidFill>
                <a:latin typeface="DM Sans"/>
                <a:ea typeface="DM Sans"/>
                <a:cs typeface="DM Sans"/>
              </a:defRPr>
            </a:pPr>
            <a:r>
              <a:rPr sz="1350" b="1">
                <a:solidFill>
                  <a:srgbClr val="003B2C"/>
                </a:solidFill>
                <a:latin typeface="DM Sans"/>
                <a:ea typeface="DM Sans"/>
                <a:cs typeface="DM Sans"/>
              </a:rPr>
              <a:t>SQUARE • 1500 × 1500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E02F53A-D9D8-4376-B93A-55E41472E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66950"/>
            <a:ext cx="4381500" cy="1581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03B2C"/>
                </a:solidFill>
                <a:latin typeface="DM Sans"/>
                <a:ea typeface="DM Sans"/>
                <a:cs typeface="DM Sans"/>
              </a:defRPr>
            </a:pPr>
            <a:r>
              <a:rPr sz="2025" b="1">
                <a:solidFill>
                  <a:srgbClr val="003B2C"/>
                </a:solidFill>
                <a:latin typeface="DM Sans"/>
                <a:ea typeface="DM Sans"/>
                <a:cs typeface="DM Sans"/>
              </a:rPr>
              <a:t>01  Signature sub hero</a:t>
            </a:r>
          </a:p>
          <a:p xmlns:a="http://schemas.openxmlformats.org/drawingml/2006/main">
            <a:pPr algn="l">
              <a:defRPr sz="2025" b="1">
                <a:solidFill>
                  <a:srgbClr val="003B2C"/>
                </a:solidFill>
                <a:latin typeface="DM Sans"/>
                <a:ea typeface="DM Sans"/>
                <a:cs typeface="DM Sans"/>
              </a:defRPr>
            </a:pPr>
            <a:r>
              <a:rPr sz="2025" b="1">
                <a:solidFill>
                  <a:srgbClr val="003B2C"/>
                </a:solidFill>
                <a:latin typeface="DM Sans"/>
                <a:ea typeface="DM Sans"/>
                <a:cs typeface="DM Sans"/>
              </a:rPr>
              <a:t>02  Seasonal campaign hero</a:t>
            </a:r>
          </a:p>
          <a:p xmlns:a="http://schemas.openxmlformats.org/drawingml/2006/main">
            <a:pPr algn="l">
              <a:defRPr sz="2025" b="1">
                <a:solidFill>
                  <a:srgbClr val="003B2C"/>
                </a:solidFill>
                <a:latin typeface="DM Sans"/>
                <a:ea typeface="DM Sans"/>
                <a:cs typeface="DM Sans"/>
              </a:defRPr>
            </a:pPr>
            <a:r>
              <a:rPr sz="2025" b="1">
                <a:solidFill>
                  <a:srgbClr val="003B2C"/>
                </a:solidFill>
                <a:latin typeface="DM Sans"/>
                <a:ea typeface="DM Sans"/>
                <a:cs typeface="DM Sans"/>
              </a:rPr>
              <a:t>03  Ingredient or craft close-up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F521EBE-E60B-4C60-8C73-C0E08CB51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038600"/>
            <a:ext cx="4095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003B2C"/>
                </a:solidFill>
                <a:latin typeface="DM Sans"/>
                <a:ea typeface="DM Sans"/>
                <a:cs typeface="DM Sans"/>
              </a:defRPr>
            </a:pPr>
            <a:r>
              <a:rPr sz="1350" b="0">
                <a:solidFill>
                  <a:srgbClr val="003B2C"/>
                </a:solidFill>
                <a:latin typeface="DM Sans"/>
                <a:ea typeface="DM Sans"/>
                <a:cs typeface="DM Sans"/>
              </a:rPr>
              <a:t>Keep each composition simple: one product, one message, one unmistakable focal point.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15EF2FA-D0B7-4D99-9AB0-98BB9D282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1771650"/>
            <a:ext cx="0" cy="31813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543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F6993F5-8350-4CC4-9F28-BA42BA35C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809750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3B2C"/>
                </a:solidFill>
                <a:latin typeface="DM Sans"/>
                <a:ea typeface="DM Sans"/>
                <a:cs typeface="DM Sans"/>
              </a:defRPr>
            </a:pPr>
            <a:r>
              <a:rPr sz="1350" b="1">
                <a:solidFill>
                  <a:srgbClr val="003B2C"/>
                </a:solidFill>
                <a:latin typeface="DM Sans"/>
                <a:ea typeface="DM Sans"/>
                <a:cs typeface="DM Sans"/>
              </a:rPr>
              <a:t>BANNER • 1500 × 500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CD96367-1BEF-461F-8BBB-89D896E49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66950"/>
            <a:ext cx="4476750" cy="1581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03B2C"/>
                </a:solidFill>
                <a:latin typeface="DM Sans"/>
                <a:ea typeface="DM Sans"/>
                <a:cs typeface="DM Sans"/>
              </a:defRPr>
            </a:pPr>
            <a:r>
              <a:rPr sz="2025" b="1">
                <a:solidFill>
                  <a:srgbClr val="003B2C"/>
                </a:solidFill>
                <a:latin typeface="DM Sans"/>
                <a:ea typeface="DM Sans"/>
                <a:cs typeface="DM Sans"/>
              </a:rPr>
              <a:t>01  Subway wordmark lockup</a:t>
            </a:r>
          </a:p>
          <a:p xmlns:a="http://schemas.openxmlformats.org/drawingml/2006/main">
            <a:pPr algn="l">
              <a:defRPr sz="2025" b="1">
                <a:solidFill>
                  <a:srgbClr val="003B2C"/>
                </a:solidFill>
                <a:latin typeface="DM Sans"/>
                <a:ea typeface="DM Sans"/>
                <a:cs typeface="DM Sans"/>
              </a:defRPr>
            </a:pPr>
            <a:r>
              <a:rPr sz="2025" b="1">
                <a:solidFill>
                  <a:srgbClr val="003B2C"/>
                </a:solidFill>
                <a:latin typeface="DM Sans"/>
                <a:ea typeface="DM Sans"/>
                <a:cs typeface="DM Sans"/>
              </a:rPr>
              <a:t>02  Savory sub photography</a:t>
            </a:r>
          </a:p>
          <a:p xmlns:a="http://schemas.openxmlformats.org/drawingml/2006/main">
            <a:pPr algn="l">
              <a:defRPr sz="2025" b="1">
                <a:solidFill>
                  <a:srgbClr val="003B2C"/>
                </a:solidFill>
                <a:latin typeface="DM Sans"/>
                <a:ea typeface="DM Sans"/>
                <a:cs typeface="DM Sans"/>
              </a:defRPr>
            </a:pPr>
            <a:r>
              <a:rPr sz="2025" b="1">
                <a:solidFill>
                  <a:srgbClr val="003B2C"/>
                </a:solidFill>
                <a:latin typeface="DM Sans"/>
                <a:ea typeface="DM Sans"/>
                <a:cs typeface="DM Sans"/>
              </a:rPr>
              <a:t>03  Short silent motion sequence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A5E6B41-E6F6-48C1-8E5F-C93DCFA2C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4038600"/>
            <a:ext cx="4095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003B2C"/>
                </a:solidFill>
                <a:latin typeface="DM Sans"/>
                <a:ea typeface="DM Sans"/>
                <a:cs typeface="DM Sans"/>
              </a:defRPr>
            </a:pPr>
            <a:r>
              <a:rPr sz="1350" b="0">
                <a:solidFill>
                  <a:srgbClr val="003B2C"/>
                </a:solidFill>
                <a:latin typeface="DM Sans"/>
                <a:ea typeface="DM Sans"/>
                <a:cs typeface="DM Sans"/>
              </a:rPr>
              <a:t>Design natively at 3:1 so the wordmark, food, and motion stay readable without awkward cropping.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38893D1-C8B4-48BE-A87F-9B25FC5E0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95900"/>
            <a:ext cx="10972800" cy="704850"/>
          </a:xfrm>
          <a:prstGeom xmlns:a="http://schemas.openxmlformats.org/drawingml/2006/main" prst="roundRect">
            <a:avLst>
              <a:gd name="adj" fmla="val 13514"/>
            </a:avLst>
          </a:prstGeom>
          <a:solidFill xmlns:a="http://schemas.openxmlformats.org/drawingml/2006/main">
            <a:srgbClr val="003B2C"/>
          </a:solidFill>
          <a:ln xmlns:a="http://schemas.openxmlformats.org/drawingml/2006/main" w="9525">
            <a:solidFill>
              <a:srgbClr val="003B2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185EFED-7333-4DBD-977B-F48B7A35A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438775"/>
            <a:ext cx="1466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C72C"/>
                </a:solidFill>
                <a:latin typeface="DM Sans"/>
                <a:ea typeface="DM Sans"/>
                <a:cs typeface="DM Sans"/>
              </a:defRPr>
            </a:pPr>
            <a:r>
              <a:rPr sz="1350" b="1">
                <a:solidFill>
                  <a:srgbClr val="FFC72C"/>
                </a:solidFill>
                <a:latin typeface="DM Sans"/>
                <a:ea typeface="DM Sans"/>
                <a:cs typeface="DM Sans"/>
              </a:rPr>
              <a:t>Next step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665B46F-FAFD-4719-9CD7-6C60A4037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5381625"/>
            <a:ext cx="8896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83297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  <a:latin typeface="DM Sans"/>
                <a:ea typeface="DM Sans"/>
                <a:cs typeface="DM Sans"/>
              </a:defRPr>
            </a:pPr>
            <a:r>
              <a:rPr sz="1425" b="1">
                <a:solidFill>
                  <a:srgbClr val="FFFFFF"/>
                </a:solidFill>
                <a:latin typeface="DM Sans"/>
                <a:ea typeface="DM Sans"/>
                <a:cs typeface="DM Sans"/>
              </a:rPr>
              <a:t>Replace concept imagery with Subway-approved campaign assets and export final content at the selected pitch resolution.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A978A11-A992-4785-92B6-6BCBC3B8E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008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7865AA"/>
                </a:solidFill>
                <a:latin typeface="DM Sans"/>
                <a:ea typeface="DM Sans"/>
                <a:cs typeface="DM Sans"/>
              </a:defRPr>
            </a:pPr>
            <a:r>
              <a:rPr sz="900" b="1">
                <a:solidFill>
                  <a:srgbClr val="7865AA"/>
                </a:solidFill>
                <a:latin typeface="DM Sans"/>
                <a:ea typeface="DM Sans"/>
                <a:cs typeface="DM Sans"/>
              </a:rPr>
              <a:t>VALUEFLUX  •  Pixels, Pulse, Purpose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91C8326-BB2C-456F-811B-584FF1C58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25150" y="6400800"/>
            <a:ext cx="857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28575" rIns="38100" bIns="2857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003B2C"/>
                </a:solidFill>
                <a:latin typeface="DM Sans"/>
                <a:ea typeface="DM Sans"/>
                <a:cs typeface="DM Sans"/>
              </a:defRPr>
            </a:pPr>
            <a:r>
              <a:rPr sz="825" b="0">
                <a:solidFill>
                  <a:srgbClr val="003B2C"/>
                </a:solidFill>
                <a:latin typeface="DM Sans"/>
                <a:ea typeface="DM Sans"/>
                <a:cs typeface="DM Sans"/>
              </a:rPr>
              <a:t>6 / 6</a:t>
            </a:r>
          </a:p>
        </p:txBody>
      </p:sp>
    </p:spTree>
    <p:extLst>
      <p:ext uri="{BB962C8B-B14F-4D97-AF65-F5344CB8AC3E}">
        <p14:creationId xmlns:p14="http://schemas.microsoft.com/office/powerpoint/2010/main" val="202496680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2026-08-14T08:39:23.9120000Z</dcterms:created>
  <dcterms:modified xsi:type="dcterms:W3CDTF">2026-08-14T08:39:23.9120000Z</dcterms:modified>
</coreProperties>
</file>